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06" r:id="rId4"/>
    <p:sldId id="301" r:id="rId5"/>
    <p:sldId id="259" r:id="rId6"/>
    <p:sldId id="299" r:id="rId7"/>
    <p:sldId id="307" r:id="rId8"/>
    <p:sldId id="308" r:id="rId9"/>
    <p:sldId id="260" r:id="rId10"/>
    <p:sldId id="261" r:id="rId11"/>
    <p:sldId id="262" r:id="rId12"/>
    <p:sldId id="263" r:id="rId13"/>
    <p:sldId id="303" r:id="rId14"/>
    <p:sldId id="264" r:id="rId15"/>
    <p:sldId id="265" r:id="rId16"/>
    <p:sldId id="266" r:id="rId17"/>
    <p:sldId id="267" r:id="rId18"/>
    <p:sldId id="268" r:id="rId19"/>
    <p:sldId id="305" r:id="rId20"/>
    <p:sldId id="269" r:id="rId21"/>
    <p:sldId id="270" r:id="rId22"/>
    <p:sldId id="309" r:id="rId23"/>
    <p:sldId id="271" r:id="rId24"/>
    <p:sldId id="272" r:id="rId25"/>
    <p:sldId id="304" r:id="rId26"/>
    <p:sldId id="273" r:id="rId27"/>
    <p:sldId id="300" r:id="rId28"/>
    <p:sldId id="274" r:id="rId29"/>
    <p:sldId id="275" r:id="rId30"/>
    <p:sldId id="276" r:id="rId31"/>
    <p:sldId id="278" r:id="rId32"/>
    <p:sldId id="277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2"/>
    <p:restoredTop sz="94586"/>
  </p:normalViewPr>
  <p:slideViewPr>
    <p:cSldViewPr snapToGrid="0" snapToObjects="1">
      <p:cViewPr varScale="1">
        <p:scale>
          <a:sx n="151" d="100"/>
          <a:sy n="151" d="100"/>
        </p:scale>
        <p:origin x="4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9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1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7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7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AE4D9-8FC2-DF44-A7D0-28EC74BD90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197A-76A9-1C44-AFF7-1170AC92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7.png"/><Relationship Id="rId7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t.org/docdirectory/meetingpresentations/SM14/Mungan-Poster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729260"/>
            <a:ext cx="5105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5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0"/>
            <a:ext cx="651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3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7259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2" y="412457"/>
            <a:ext cx="7581900" cy="231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42" y="3383806"/>
            <a:ext cx="76581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978"/>
            <a:ext cx="8902700" cy="58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2724"/>
            <a:ext cx="8902700" cy="82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3397161"/>
            <a:ext cx="75946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19466-546A-A64F-B37C-74917EB97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444" y="4633999"/>
            <a:ext cx="2352631" cy="777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6D4B8-1CA5-EC4D-B8E8-BEA1C30BE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391" y="5898757"/>
            <a:ext cx="2515471" cy="803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C5E6C-0FA2-AF48-BA2E-191F87DAD55E}"/>
              </a:ext>
            </a:extLst>
          </p:cNvPr>
          <p:cNvSpPr txBox="1"/>
          <p:nvPr/>
        </p:nvSpPr>
        <p:spPr>
          <a:xfrm>
            <a:off x="1659450" y="284598"/>
            <a:ext cx="6709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Tabulated Partial Differential Terms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Thermodynamics:</a:t>
            </a:r>
          </a:p>
        </p:txBody>
      </p:sp>
    </p:spTree>
    <p:extLst>
      <p:ext uri="{BB962C8B-B14F-4D97-AF65-F5344CB8AC3E}">
        <p14:creationId xmlns:p14="http://schemas.microsoft.com/office/powerpoint/2010/main" val="159722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83" y="1450590"/>
            <a:ext cx="54737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04" y="4493453"/>
            <a:ext cx="63881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504" y="5626180"/>
            <a:ext cx="6807200" cy="80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F84C7-9ADE-2542-8730-1CFD8EBC484B}"/>
              </a:ext>
            </a:extLst>
          </p:cNvPr>
          <p:cNvSpPr txBox="1"/>
          <p:nvPr/>
        </p:nvSpPr>
        <p:spPr>
          <a:xfrm>
            <a:off x="1659450" y="284598"/>
            <a:ext cx="5835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Equalities Needed to Solve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Problems: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C3E04-9CB8-C948-B72B-8037AC1D1CA2}"/>
              </a:ext>
            </a:extLst>
          </p:cNvPr>
          <p:cNvSpPr txBox="1"/>
          <p:nvPr/>
        </p:nvSpPr>
        <p:spPr>
          <a:xfrm>
            <a:off x="5073041" y="5626180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in two variables,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28266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4" y="395266"/>
            <a:ext cx="8813800" cy="4000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F118EA-9436-B84D-B6AD-095EFDB3588C}"/>
              </a:ext>
            </a:extLst>
          </p:cNvPr>
          <p:cNvSpPr txBox="1"/>
          <p:nvPr/>
        </p:nvSpPr>
        <p:spPr>
          <a:xfrm>
            <a:off x="2054269" y="4872625"/>
            <a:ext cx="44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useful to remember this somehow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CAE211-C236-044B-82F0-2C7F5C851287}"/>
              </a:ext>
            </a:extLst>
          </p:cNvPr>
          <p:cNvGrpSpPr/>
          <p:nvPr/>
        </p:nvGrpSpPr>
        <p:grpSpPr>
          <a:xfrm>
            <a:off x="3026427" y="5267009"/>
            <a:ext cx="1473722" cy="1435100"/>
            <a:chOff x="3026427" y="5267009"/>
            <a:chExt cx="1473722" cy="1435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9411B-AB00-BD4C-A691-3EEF971E3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6427" y="5578258"/>
              <a:ext cx="711200" cy="76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70AD62-1A4D-064F-BF17-78028D74F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0049" y="5267009"/>
              <a:ext cx="8001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80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37" y="388829"/>
            <a:ext cx="7581900" cy="4953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D3F13FA-07BB-9641-B656-792C9D11F279}"/>
              </a:ext>
            </a:extLst>
          </p:cNvPr>
          <p:cNvGrpSpPr/>
          <p:nvPr/>
        </p:nvGrpSpPr>
        <p:grpSpPr>
          <a:xfrm>
            <a:off x="237992" y="4954656"/>
            <a:ext cx="1735239" cy="1759907"/>
            <a:chOff x="1143000" y="0"/>
            <a:chExt cx="6858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23749D-1D05-3047-9E16-C59AA6A4A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479488-7C66-0842-951B-DB556A4CA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73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15" y="276987"/>
            <a:ext cx="6155513" cy="2250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215" y="2627036"/>
            <a:ext cx="6947509" cy="342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8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451100"/>
            <a:ext cx="7543800" cy="194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904757-4757-294A-AC14-43677824DD68}"/>
              </a:ext>
            </a:extLst>
          </p:cNvPr>
          <p:cNvGrpSpPr/>
          <p:nvPr/>
        </p:nvGrpSpPr>
        <p:grpSpPr>
          <a:xfrm>
            <a:off x="313149" y="4766766"/>
            <a:ext cx="1735239" cy="1759907"/>
            <a:chOff x="1143000" y="0"/>
            <a:chExt cx="6858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5943C0-7DCA-314F-9D81-088FC7E2F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436D4-0209-F54C-81BD-6A5C7C2C5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26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1FB8E3B-499E-984B-B066-53115C60C6FF}"/>
              </a:ext>
            </a:extLst>
          </p:cNvPr>
          <p:cNvGrpSpPr/>
          <p:nvPr/>
        </p:nvGrpSpPr>
        <p:grpSpPr>
          <a:xfrm>
            <a:off x="1794352" y="0"/>
            <a:ext cx="6858000" cy="6858000"/>
            <a:chOff x="1143000" y="0"/>
            <a:chExt cx="6858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776669-22E3-3A40-A711-3354B34FD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79B8E47-E8B0-5040-ADFB-1162D2B9D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132592-D296-C846-A4D8-DCB24B99A918}"/>
              </a:ext>
            </a:extLst>
          </p:cNvPr>
          <p:cNvSpPr txBox="1"/>
          <p:nvPr/>
        </p:nvSpPr>
        <p:spPr>
          <a:xfrm>
            <a:off x="4366386" y="3006247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EBEED-1D6C-7641-B319-A22929DD9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64" y="293057"/>
            <a:ext cx="1778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3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1D7B8F7-568E-E74C-B901-BFFE3366847B}"/>
              </a:ext>
            </a:extLst>
          </p:cNvPr>
          <p:cNvSpPr txBox="1"/>
          <p:nvPr/>
        </p:nvSpPr>
        <p:spPr>
          <a:xfrm>
            <a:off x="1475117" y="580582"/>
            <a:ext cx="62886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 Quantities: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Balances: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(Gibbs Free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Energy),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Helmholz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Energy)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 measurable quantities to thermodynamic quantities for balances through differential calculus (materials constants like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9417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0696" y="108568"/>
            <a:ext cx="5662391" cy="6749432"/>
            <a:chOff x="2407824" y="0"/>
            <a:chExt cx="5948776" cy="70907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7824" y="2489478"/>
              <a:ext cx="5948776" cy="460131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7824" y="0"/>
              <a:ext cx="5936076" cy="258828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F59B01-BA0C-F240-9F36-A364287E79AC}"/>
              </a:ext>
            </a:extLst>
          </p:cNvPr>
          <p:cNvGrpSpPr/>
          <p:nvPr/>
        </p:nvGrpSpPr>
        <p:grpSpPr>
          <a:xfrm>
            <a:off x="6919978" y="748861"/>
            <a:ext cx="1132248" cy="1183098"/>
            <a:chOff x="1143000" y="0"/>
            <a:chExt cx="6858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F508AC-AD30-5545-86AE-81D7E26A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30DE38-525C-E049-8A9C-48A5626BC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00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010D32-5F8E-0749-A657-9DC2A7AF8C3F}"/>
              </a:ext>
            </a:extLst>
          </p:cNvPr>
          <p:cNvGrpSpPr/>
          <p:nvPr/>
        </p:nvGrpSpPr>
        <p:grpSpPr>
          <a:xfrm>
            <a:off x="92011" y="532969"/>
            <a:ext cx="7556500" cy="5833929"/>
            <a:chOff x="774700" y="532545"/>
            <a:chExt cx="7556500" cy="58339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" y="532545"/>
              <a:ext cx="7531100" cy="3733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700" y="4232874"/>
              <a:ext cx="7556500" cy="21336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B035CEE-7684-1849-9E84-8B31EDCDE08B}"/>
              </a:ext>
            </a:extLst>
          </p:cNvPr>
          <p:cNvGrpSpPr/>
          <p:nvPr/>
        </p:nvGrpSpPr>
        <p:grpSpPr>
          <a:xfrm>
            <a:off x="7730299" y="532969"/>
            <a:ext cx="1132248" cy="1183098"/>
            <a:chOff x="1143000" y="0"/>
            <a:chExt cx="6858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19999E-AD4A-FC4B-A572-B1E60A61D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D456F7-6315-7042-A61E-FE9BA71D0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67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B1B36E-390F-D249-8C25-BC72E9C4DF0A}"/>
              </a:ext>
            </a:extLst>
          </p:cNvPr>
          <p:cNvSpPr txBox="1"/>
          <p:nvPr/>
        </p:nvSpPr>
        <p:spPr>
          <a:xfrm>
            <a:off x="1406106" y="1380226"/>
            <a:ext cx="34815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S(T,P)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(T,P) =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/dT)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Maxwell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Symbol" pitchFamily="2" charset="2"/>
                <a:cs typeface="Sukhumvit Set Text" panose="02000506000000020004" pitchFamily="2" charset="-34"/>
              </a:rPr>
              <a:t>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(T,P)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Symbol" pitchFamily="2" charset="2"/>
                <a:cs typeface="Sukhumvit Set Text" panose="02000506000000020004" pitchFamily="2" charset="-34"/>
              </a:rPr>
              <a:t>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17A30E-A66D-744D-A65F-7DBAA0AE908C}"/>
              </a:ext>
            </a:extLst>
          </p:cNvPr>
          <p:cNvGrpSpPr/>
          <p:nvPr/>
        </p:nvGrpSpPr>
        <p:grpSpPr>
          <a:xfrm>
            <a:off x="7730299" y="532969"/>
            <a:ext cx="1132248" cy="1183098"/>
            <a:chOff x="1143000" y="0"/>
            <a:chExt cx="6858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EEDFB6-4719-4648-9491-1B467E83E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EEB0AA-91BD-6047-A1B8-4BE5474E8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58DAAA-0121-084C-BFCF-26F308D7531C}"/>
              </a:ext>
            </a:extLst>
          </p:cNvPr>
          <p:cNvSpPr txBox="1"/>
          <p:nvPr/>
        </p:nvSpPr>
        <p:spPr>
          <a:xfrm>
            <a:off x="1406106" y="422694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6.3</a:t>
            </a:r>
          </a:p>
        </p:txBody>
      </p:sp>
    </p:spTree>
    <p:extLst>
      <p:ext uri="{BB962C8B-B14F-4D97-AF65-F5344CB8AC3E}">
        <p14:creationId xmlns:p14="http://schemas.microsoft.com/office/powerpoint/2010/main" val="195492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6794"/>
            <a:ext cx="9129872" cy="2074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123202"/>
            <a:ext cx="8826500" cy="110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F0209F-CA30-F54E-8271-DEA67EBC1376}"/>
              </a:ext>
            </a:extLst>
          </p:cNvPr>
          <p:cNvSpPr txBox="1"/>
          <p:nvPr/>
        </p:nvSpPr>
        <p:spPr>
          <a:xfrm>
            <a:off x="1049216" y="485192"/>
            <a:ext cx="703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definitions of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chain rule changes in the state functions can be defined in terms of measurable parameters:</a:t>
            </a:r>
          </a:p>
        </p:txBody>
      </p:sp>
    </p:spTree>
    <p:extLst>
      <p:ext uri="{BB962C8B-B14F-4D97-AF65-F5344CB8AC3E}">
        <p14:creationId xmlns:p14="http://schemas.microsoft.com/office/powerpoint/2010/main" val="381245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950"/>
            <a:ext cx="8902700" cy="58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5696"/>
            <a:ext cx="8902700" cy="82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420133"/>
            <a:ext cx="75946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19466-546A-A64F-B37C-74917EB97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092" y="3656970"/>
            <a:ext cx="2956932" cy="977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6D4B8-1CA5-EC4D-B8E8-BEA1C30BE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039" y="4921729"/>
            <a:ext cx="3102005" cy="9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2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4128" r="31620" b="-1"/>
          <a:stretch/>
        </p:blipFill>
        <p:spPr>
          <a:xfrm>
            <a:off x="926926" y="313152"/>
            <a:ext cx="6965115" cy="695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194" r="31620"/>
          <a:stretch/>
        </p:blipFill>
        <p:spPr>
          <a:xfrm>
            <a:off x="626536" y="1225642"/>
            <a:ext cx="7565894" cy="92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029" r="17838"/>
          <a:stretch/>
        </p:blipFill>
        <p:spPr>
          <a:xfrm>
            <a:off x="1195600" y="2342676"/>
            <a:ext cx="6427766" cy="966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19466-546A-A64F-B37C-74917EB97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015" y="3581033"/>
            <a:ext cx="1751382" cy="578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6D4B8-1CA5-EC4D-B8E8-BEA1C30BE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647" y="3544616"/>
            <a:ext cx="1926747" cy="615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24980B-8056-484E-AF7F-3F1A9E511C66}"/>
              </a:ext>
            </a:extLst>
          </p:cNvPr>
          <p:cNvSpPr txBox="1"/>
          <p:nvPr/>
        </p:nvSpPr>
        <p:spPr>
          <a:xfrm>
            <a:off x="1012694" y="5223353"/>
            <a:ext cx="15648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-S    U    V</a:t>
            </a:r>
          </a:p>
          <a:p>
            <a:r>
              <a:rPr lang="en-US" sz="2800" b="1" dirty="0"/>
              <a:t> H          A</a:t>
            </a:r>
          </a:p>
          <a:p>
            <a:r>
              <a:rPr lang="en-US" sz="2800" b="1" dirty="0"/>
              <a:t>-P    G    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8E780B-C2F3-574E-9FC3-5F90AAFDF2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3337"/>
          <a:stretch/>
        </p:blipFill>
        <p:spPr>
          <a:xfrm>
            <a:off x="3319397" y="4570579"/>
            <a:ext cx="5173249" cy="2074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D9926-D302-E740-99E1-A5C6C67BB4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3699"/>
          <a:stretch/>
        </p:blipFill>
        <p:spPr>
          <a:xfrm>
            <a:off x="735033" y="4422828"/>
            <a:ext cx="2141951" cy="7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18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9" y="1874380"/>
            <a:ext cx="7493000" cy="3848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7C729FC-453B-754B-96EF-5823638EA3F5}"/>
              </a:ext>
            </a:extLst>
          </p:cNvPr>
          <p:cNvGrpSpPr/>
          <p:nvPr/>
        </p:nvGrpSpPr>
        <p:grpSpPr>
          <a:xfrm>
            <a:off x="7177413" y="114473"/>
            <a:ext cx="1735239" cy="1759907"/>
            <a:chOff x="1143000" y="0"/>
            <a:chExt cx="6858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A05AB6-BD84-2B4F-982D-3AEEDD49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5E0F81-E7CC-D749-A448-5D1905E35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723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01700"/>
            <a:ext cx="75565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44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346200"/>
            <a:ext cx="7594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6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0"/>
            <a:ext cx="7339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5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5914"/>
          <a:stretch/>
        </p:blipFill>
        <p:spPr>
          <a:xfrm>
            <a:off x="1536700" y="312643"/>
            <a:ext cx="6070600" cy="487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0913"/>
          <a:stretch/>
        </p:blipFill>
        <p:spPr>
          <a:xfrm>
            <a:off x="1435100" y="2265111"/>
            <a:ext cx="6032500" cy="268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2644922"/>
            <a:ext cx="58039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700" y="3511413"/>
            <a:ext cx="56007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454836"/>
            <a:ext cx="5181600" cy="54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437" y="5224916"/>
            <a:ext cx="7137400" cy="111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91C8D7-4294-144B-9541-D3EF0BB30128}"/>
              </a:ext>
            </a:extLst>
          </p:cNvPr>
          <p:cNvSpPr txBox="1"/>
          <p:nvPr/>
        </p:nvSpPr>
        <p:spPr>
          <a:xfrm>
            <a:off x="3279732" y="975243"/>
            <a:ext cx="1909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System: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 Gradients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-Reversible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 fields or walls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5A579-8B70-6C4D-A691-1A2C19276C2F}"/>
              </a:ext>
            </a:extLst>
          </p:cNvPr>
          <p:cNvSpPr txBox="1"/>
          <p:nvPr/>
        </p:nvSpPr>
        <p:spPr>
          <a:xfrm>
            <a:off x="383510" y="4354605"/>
            <a:ext cx="8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U(S,V)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H(S,P)</a:t>
            </a:r>
          </a:p>
        </p:txBody>
      </p:sp>
    </p:spTree>
    <p:extLst>
      <p:ext uri="{BB962C8B-B14F-4D97-AF65-F5344CB8AC3E}">
        <p14:creationId xmlns:p14="http://schemas.microsoft.com/office/powerpoint/2010/main" val="211006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50900"/>
            <a:ext cx="7543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07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66900"/>
            <a:ext cx="762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36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92100"/>
            <a:ext cx="75184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3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914400"/>
            <a:ext cx="75946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15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041400"/>
            <a:ext cx="7569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7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863600"/>
            <a:ext cx="75946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ofBook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t="42410" r="18593" b="27725"/>
          <a:stretch/>
        </p:blipFill>
        <p:spPr>
          <a:xfrm>
            <a:off x="1679615" y="134446"/>
            <a:ext cx="6039329" cy="3484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65" y="3768329"/>
            <a:ext cx="7581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01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64" y="564438"/>
            <a:ext cx="5244635" cy="6293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65" y="109698"/>
            <a:ext cx="56769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49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129" y="108235"/>
            <a:ext cx="4546331" cy="792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129" y="901200"/>
            <a:ext cx="4573641" cy="58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2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02" y="138156"/>
            <a:ext cx="4972646" cy="1775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6" y="1913470"/>
            <a:ext cx="5443618" cy="45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6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04" y="1542746"/>
            <a:ext cx="60960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5" y="2445474"/>
            <a:ext cx="61468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404" y="3453681"/>
            <a:ext cx="6019800" cy="74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420" y="626161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Gibbs and Helmholtz Free Energies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252" y="5009126"/>
            <a:ext cx="5115157" cy="1268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A78AE-4D58-F744-BA9D-5287B5C8A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565" y="1048529"/>
            <a:ext cx="20828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301F28-576C-6443-8E90-F30A9BEABC89}"/>
              </a:ext>
            </a:extLst>
          </p:cNvPr>
          <p:cNvSpPr txBox="1"/>
          <p:nvPr/>
        </p:nvSpPr>
        <p:spPr>
          <a:xfrm>
            <a:off x="7694763" y="184651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isochoric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30AC4-590F-BC4D-97E7-4BD53F8CEC2F}"/>
              </a:ext>
            </a:extLst>
          </p:cNvPr>
          <p:cNvSpPr txBox="1"/>
          <p:nvPr/>
        </p:nvSpPr>
        <p:spPr>
          <a:xfrm>
            <a:off x="7694763" y="291434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isobaric</a:t>
            </a:r>
          </a:p>
        </p:txBody>
      </p:sp>
    </p:spTree>
    <p:extLst>
      <p:ext uri="{BB962C8B-B14F-4D97-AF65-F5344CB8AC3E}">
        <p14:creationId xmlns:p14="http://schemas.microsoft.com/office/powerpoint/2010/main" val="172499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3AC637-8C5D-524B-95F9-3002D9B299A9}"/>
              </a:ext>
            </a:extLst>
          </p:cNvPr>
          <p:cNvSpPr txBox="1"/>
          <p:nvPr/>
        </p:nvSpPr>
        <p:spPr>
          <a:xfrm>
            <a:off x="132990" y="183437"/>
            <a:ext cx="819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AE438C-C26B-F04C-B2E3-8FC912BDB089}"/>
              </a:ext>
            </a:extLst>
          </p:cNvPr>
          <p:cNvGrpSpPr/>
          <p:nvPr/>
        </p:nvGrpSpPr>
        <p:grpSpPr>
          <a:xfrm>
            <a:off x="109735" y="1613096"/>
            <a:ext cx="1435100" cy="1503049"/>
            <a:chOff x="132990" y="5354951"/>
            <a:chExt cx="1435100" cy="15030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326868-1B85-BF42-8783-5E3436094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990" y="6096000"/>
              <a:ext cx="1422400" cy="368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3BA090-E66D-A84F-8837-85E621916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90" y="6464300"/>
              <a:ext cx="1435100" cy="3937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A5D08E-A106-2649-9D0F-F00D130BC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043" y="5676900"/>
              <a:ext cx="1358900" cy="419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3FC92E-5752-3647-AF66-56ACAD539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333" y="5354951"/>
              <a:ext cx="1270000" cy="2667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ECA7E5-2C6E-F347-9E45-3F9174CDEF13}"/>
              </a:ext>
            </a:extLst>
          </p:cNvPr>
          <p:cNvGrpSpPr/>
          <p:nvPr/>
        </p:nvGrpSpPr>
        <p:grpSpPr>
          <a:xfrm>
            <a:off x="2154861" y="0"/>
            <a:ext cx="6858000" cy="6858000"/>
            <a:chOff x="2154861" y="0"/>
            <a:chExt cx="6858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FB8E3B-499E-984B-B066-53115C60C6FF}"/>
                </a:ext>
              </a:extLst>
            </p:cNvPr>
            <p:cNvGrpSpPr/>
            <p:nvPr/>
          </p:nvGrpSpPr>
          <p:grpSpPr>
            <a:xfrm>
              <a:off x="2154861" y="0"/>
              <a:ext cx="6858000" cy="6858000"/>
              <a:chOff x="1143000" y="0"/>
              <a:chExt cx="6858000" cy="6858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9776669-22E3-3A40-A711-3354B34FD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000" y="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E79B8E47-E8B0-5040-ADFB-1162D2B9D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2913" y="2711450"/>
                <a:ext cx="1282700" cy="1435100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132592-D296-C846-A4D8-DCB24B99A918}"/>
                </a:ext>
              </a:extLst>
            </p:cNvPr>
            <p:cNvSpPr txBox="1"/>
            <p:nvPr/>
          </p:nvSpPr>
          <p:spPr>
            <a:xfrm>
              <a:off x="4397478" y="3013501"/>
              <a:ext cx="23727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Thermodynamic</a:t>
              </a:r>
            </a:p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Square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B0D1566-F953-6A44-B8B1-FFC547FFA8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40601"/>
            <a:ext cx="1778000" cy="1562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47F28F-EA31-4245-BAEA-2F10E6203888}"/>
              </a:ext>
            </a:extLst>
          </p:cNvPr>
          <p:cNvSpPr txBox="1"/>
          <p:nvPr/>
        </p:nvSpPr>
        <p:spPr>
          <a:xfrm>
            <a:off x="58270" y="3345475"/>
            <a:ext cx="1832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U=H-PV=A+TS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A=G-PV=U-ST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H=U+PV=G+TS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G=H-TS=A+PV</a:t>
            </a:r>
          </a:p>
        </p:txBody>
      </p:sp>
    </p:spTree>
    <p:extLst>
      <p:ext uri="{BB962C8B-B14F-4D97-AF65-F5344CB8AC3E}">
        <p14:creationId xmlns:p14="http://schemas.microsoft.com/office/powerpoint/2010/main" val="240308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" y="1280122"/>
            <a:ext cx="8894957" cy="242758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3DFF4B-FEE9-F54B-8F17-382E0C64D38A}"/>
              </a:ext>
            </a:extLst>
          </p:cNvPr>
          <p:cNvGrpSpPr/>
          <p:nvPr/>
        </p:nvGrpSpPr>
        <p:grpSpPr>
          <a:xfrm>
            <a:off x="2948490" y="3873262"/>
            <a:ext cx="2769080" cy="2769080"/>
            <a:chOff x="1143000" y="0"/>
            <a:chExt cx="6858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6AA74A-14A4-9545-9DFD-7E68E486C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EBFE51-6914-2B42-8F2E-7F67435FE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03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27" y="996431"/>
            <a:ext cx="73391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energy balance on the first slide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useful since we can’t hold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 very easily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more useful to have a different energy expression that depends 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this we find the desired variable,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conjugate variable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equation.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Legendre transform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D48AD1-91E3-C443-A409-C456C8B3AEAF}"/>
              </a:ext>
            </a:extLst>
          </p:cNvPr>
          <p:cNvGrpSpPr/>
          <p:nvPr/>
        </p:nvGrpSpPr>
        <p:grpSpPr>
          <a:xfrm>
            <a:off x="6939418" y="1184321"/>
            <a:ext cx="1735239" cy="1759907"/>
            <a:chOff x="1143000" y="0"/>
            <a:chExt cx="6858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D51B8B-80D1-8442-BA92-2878A0DC2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240008-9553-E643-B355-F14887CB4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AB420A1-658B-8042-A632-5DED250E819B}"/>
              </a:ext>
            </a:extLst>
          </p:cNvPr>
          <p:cNvSpPr txBox="1"/>
          <p:nvPr/>
        </p:nvSpPr>
        <p:spPr>
          <a:xfrm>
            <a:off x="2726619" y="71303"/>
            <a:ext cx="369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Legendre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63805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809" y="1228783"/>
            <a:ext cx="7339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V and 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conjugate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PV - ST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D48AD1-91E3-C443-A409-C456C8B3AEAF}"/>
              </a:ext>
            </a:extLst>
          </p:cNvPr>
          <p:cNvGrpSpPr/>
          <p:nvPr/>
        </p:nvGrpSpPr>
        <p:grpSpPr>
          <a:xfrm>
            <a:off x="7127308" y="532968"/>
            <a:ext cx="1735239" cy="1759907"/>
            <a:chOff x="1143000" y="0"/>
            <a:chExt cx="6858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D51B8B-80D1-8442-BA92-2878A0DC2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240008-9553-E643-B355-F14887CB4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2913" y="2711450"/>
              <a:ext cx="1282700" cy="14351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AB420A1-658B-8042-A632-5DED250E819B}"/>
              </a:ext>
            </a:extLst>
          </p:cNvPr>
          <p:cNvSpPr txBox="1"/>
          <p:nvPr/>
        </p:nvSpPr>
        <p:spPr>
          <a:xfrm>
            <a:off x="2726619" y="71303"/>
            <a:ext cx="369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Legendre Transformations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A4F0B-9F94-4E48-BB3A-0421DCA43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2" y="4091105"/>
            <a:ext cx="8894957" cy="24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8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005" y="908374"/>
            <a:ext cx="262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Legendre Transformations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581150"/>
            <a:ext cx="7327900" cy="184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7056" y="3903581"/>
            <a:ext cx="72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https://www.aapt.org/docdirectory/meetingpresentations/SM14/Mungan-Poster.pdf</a:t>
            </a:r>
            <a:r>
              <a:rPr lang="en-US" dirty="0"/>
              <a:t>      Accessed 3/2/15</a:t>
            </a:r>
          </a:p>
        </p:txBody>
      </p:sp>
    </p:spTree>
    <p:extLst>
      <p:ext uri="{BB962C8B-B14F-4D97-AF65-F5344CB8AC3E}">
        <p14:creationId xmlns:p14="http://schemas.microsoft.com/office/powerpoint/2010/main" val="138282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35007</TotalTime>
  <Words>272</Words>
  <Application>Microsoft Macintosh PowerPoint</Application>
  <PresentationFormat>On-screen Show (4:3)</PresentationFormat>
  <Paragraphs>88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Sukhumvit Set Text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Microsoft Office User</cp:lastModifiedBy>
  <cp:revision>82</cp:revision>
  <cp:lastPrinted>2020-02-18T13:30:40Z</cp:lastPrinted>
  <dcterms:created xsi:type="dcterms:W3CDTF">2015-03-02T03:03:21Z</dcterms:created>
  <dcterms:modified xsi:type="dcterms:W3CDTF">2021-02-25T20:10:48Z</dcterms:modified>
</cp:coreProperties>
</file>